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8" r:id="rId4"/>
    <p:sldId id="259" r:id="rId5"/>
    <p:sldId id="260" r:id="rId6"/>
    <p:sldId id="261" r:id="rId7"/>
    <p:sldId id="257" r:id="rId8"/>
    <p:sldId id="262" r:id="rId9"/>
    <p:sldId id="263" r:id="rId10"/>
    <p:sldId id="264" r:id="rId11"/>
    <p:sldId id="265" r:id="rId12"/>
    <p:sldId id="266" r:id="rId13"/>
    <p:sldId id="267" r:id="rId14"/>
    <p:sldId id="275" r:id="rId15"/>
    <p:sldId id="268" r:id="rId16"/>
    <p:sldId id="269" r:id="rId17"/>
    <p:sldId id="270" r:id="rId18"/>
    <p:sldId id="271" r:id="rId19"/>
    <p:sldId id="276" r:id="rId20"/>
    <p:sldId id="272" r:id="rId21"/>
    <p:sldId id="277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14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oleObject" Target="file:///\\alveringemdc1\Office\Gemeente\ORGANISATIE\Financien\Jaarrekening\Jaarrekening%202019\200504SLRekeningPresentatieData.xlsx" TargetMode="External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 dirty="0"/>
              <a:t>exploitatierekening vs.</a:t>
            </a:r>
            <a:r>
              <a:rPr lang="nl-BE" sz="3000" baseline="0" dirty="0"/>
              <a:t> budget</a:t>
            </a:r>
            <a:endParaRPr lang="nl-BE" sz="30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'G-budget'!$B$1</c:f>
              <c:strCache>
                <c:ptCount val="1"/>
                <c:pt idx="0">
                  <c:v>Beginbudget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'G-budget'!$A$2:$A$4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'G-budget'!$B$2:$B$4</c:f>
              <c:numCache>
                <c:formatCode>#,##0.00</c:formatCode>
                <c:ptCount val="3"/>
                <c:pt idx="0">
                  <c:v>6590171</c:v>
                </c:pt>
                <c:pt idx="1">
                  <c:v>5365184.7300000004</c:v>
                </c:pt>
                <c:pt idx="2">
                  <c:v>1224986.27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1F-4132-ABF6-053A7B5BFE13}"/>
            </c:ext>
          </c:extLst>
        </c:ser>
        <c:ser>
          <c:idx val="1"/>
          <c:order val="1"/>
          <c:tx>
            <c:strRef>
              <c:f>'G-budget'!$C$1</c:f>
              <c:strCache>
                <c:ptCount val="1"/>
                <c:pt idx="0">
                  <c:v>Eindbudget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'G-budget'!$A$2:$A$4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'G-budget'!$C$2:$C$4</c:f>
              <c:numCache>
                <c:formatCode>#,##0.00</c:formatCode>
                <c:ptCount val="3"/>
                <c:pt idx="0">
                  <c:v>6780074</c:v>
                </c:pt>
                <c:pt idx="1">
                  <c:v>5503676.7300000004</c:v>
                </c:pt>
                <c:pt idx="2">
                  <c:v>1276397.27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F1F-4132-ABF6-053A7B5BFE13}"/>
            </c:ext>
          </c:extLst>
        </c:ser>
        <c:ser>
          <c:idx val="2"/>
          <c:order val="2"/>
          <c:tx>
            <c:strRef>
              <c:f>'G-budget'!$D$1</c:f>
              <c:strCache>
                <c:ptCount val="1"/>
                <c:pt idx="0">
                  <c:v>Jaarrekening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'G-budget'!$A$2:$A$4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'G-budget'!$D$2:$D$4</c:f>
              <c:numCache>
                <c:formatCode>#,##0.00</c:formatCode>
                <c:ptCount val="3"/>
                <c:pt idx="0">
                  <c:v>6867720.8600000003</c:v>
                </c:pt>
                <c:pt idx="1">
                  <c:v>5075643.9000000004</c:v>
                </c:pt>
                <c:pt idx="2">
                  <c:v>1792076.96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F1F-4132-ABF6-053A7B5BFE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9558936"/>
        <c:axId val="579561560"/>
      </c:barChart>
      <c:catAx>
        <c:axId val="579558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79561560"/>
        <c:crosses val="autoZero"/>
        <c:auto val="1"/>
        <c:lblAlgn val="ctr"/>
        <c:lblOffset val="100"/>
        <c:noMultiLvlLbl val="0"/>
      </c:catAx>
      <c:valAx>
        <c:axId val="579561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79558936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 dirty="0"/>
              <a:t>investeringsrekening </a:t>
            </a:r>
            <a:r>
              <a:rPr lang="nl-BE" sz="3000" b="0" i="0" u="none" strike="noStrike" baseline="0" dirty="0">
                <a:effectLst/>
              </a:rPr>
              <a:t>vs. budget</a:t>
            </a:r>
            <a:endParaRPr lang="nl-BE" sz="30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'G-budget'!$B$19</c:f>
              <c:strCache>
                <c:ptCount val="1"/>
                <c:pt idx="0">
                  <c:v>Beginbudget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'G-budget'!$A$20:$A$22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'G-budget'!$B$20:$B$22</c:f>
              <c:numCache>
                <c:formatCode>#,##0.00</c:formatCode>
                <c:ptCount val="3"/>
                <c:pt idx="0">
                  <c:v>1850637</c:v>
                </c:pt>
                <c:pt idx="1">
                  <c:v>2488465</c:v>
                </c:pt>
                <c:pt idx="2">
                  <c:v>-637828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14-40F0-A8A9-2192C71D381A}"/>
            </c:ext>
          </c:extLst>
        </c:ser>
        <c:ser>
          <c:idx val="1"/>
          <c:order val="1"/>
          <c:tx>
            <c:strRef>
              <c:f>'G-budget'!$C$19</c:f>
              <c:strCache>
                <c:ptCount val="1"/>
                <c:pt idx="0">
                  <c:v>Eindbudget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'G-budget'!$A$20:$A$22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'G-budget'!$C$20:$C$22</c:f>
              <c:numCache>
                <c:formatCode>#,##0.00</c:formatCode>
                <c:ptCount val="3"/>
                <c:pt idx="0">
                  <c:v>2872827.55</c:v>
                </c:pt>
                <c:pt idx="1">
                  <c:v>6709486.8700000001</c:v>
                </c:pt>
                <c:pt idx="2">
                  <c:v>-3836659.32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14-40F0-A8A9-2192C71D381A}"/>
            </c:ext>
          </c:extLst>
        </c:ser>
        <c:ser>
          <c:idx val="2"/>
          <c:order val="2"/>
          <c:tx>
            <c:strRef>
              <c:f>'G-budget'!$D$19</c:f>
              <c:strCache>
                <c:ptCount val="1"/>
                <c:pt idx="0">
                  <c:v>Jaarrekening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'G-budget'!$A$20:$A$22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'G-budget'!$D$20:$D$22</c:f>
              <c:numCache>
                <c:formatCode>#,##0.00</c:formatCode>
                <c:ptCount val="3"/>
                <c:pt idx="0">
                  <c:v>2097252.23</c:v>
                </c:pt>
                <c:pt idx="1">
                  <c:v>2128607.71</c:v>
                </c:pt>
                <c:pt idx="2">
                  <c:v>-31355.48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C14-40F0-A8A9-2192C71D38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8650280"/>
        <c:axId val="358652248"/>
      </c:barChart>
      <c:catAx>
        <c:axId val="358650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58652248"/>
        <c:crosses val="autoZero"/>
        <c:auto val="1"/>
        <c:lblAlgn val="ctr"/>
        <c:lblOffset val="100"/>
        <c:noMultiLvlLbl val="0"/>
      </c:catAx>
      <c:valAx>
        <c:axId val="358652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58650280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 dirty="0"/>
              <a:t>financieringsrekening </a:t>
            </a:r>
            <a:r>
              <a:rPr lang="nl-BE" sz="3000" b="0" i="0" u="none" strike="noStrike" baseline="0" dirty="0">
                <a:effectLst/>
              </a:rPr>
              <a:t>vs. budget</a:t>
            </a:r>
            <a:endParaRPr lang="nl-BE" sz="30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'G-budget'!$B$33</c:f>
              <c:strCache>
                <c:ptCount val="1"/>
                <c:pt idx="0">
                  <c:v>Beginbudget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'G-budget'!$A$34:$A$36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'G-budget'!$B$34:$B$36</c:f>
              <c:numCache>
                <c:formatCode>#,##0.00</c:formatCode>
                <c:ptCount val="3"/>
                <c:pt idx="0" formatCode="General">
                  <c:v>0</c:v>
                </c:pt>
                <c:pt idx="1">
                  <c:v>1128548.7</c:v>
                </c:pt>
                <c:pt idx="2">
                  <c:v>-1128548.7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053-4838-8AE0-25131776F2E1}"/>
            </c:ext>
          </c:extLst>
        </c:ser>
        <c:ser>
          <c:idx val="1"/>
          <c:order val="1"/>
          <c:tx>
            <c:strRef>
              <c:f>'G-budget'!$C$33</c:f>
              <c:strCache>
                <c:ptCount val="1"/>
                <c:pt idx="0">
                  <c:v>Eindbudget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'G-budget'!$A$34:$A$36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'G-budget'!$C$34:$C$36</c:f>
              <c:numCache>
                <c:formatCode>#,##0.00</c:formatCode>
                <c:ptCount val="3"/>
                <c:pt idx="0" formatCode="General">
                  <c:v>1000000</c:v>
                </c:pt>
                <c:pt idx="1">
                  <c:v>1128548.7</c:v>
                </c:pt>
                <c:pt idx="2">
                  <c:v>-128548.7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053-4838-8AE0-25131776F2E1}"/>
            </c:ext>
          </c:extLst>
        </c:ser>
        <c:ser>
          <c:idx val="2"/>
          <c:order val="2"/>
          <c:tx>
            <c:strRef>
              <c:f>'G-budget'!$D$33</c:f>
              <c:strCache>
                <c:ptCount val="1"/>
                <c:pt idx="0">
                  <c:v>Jaarrekening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'G-budget'!$A$34:$A$36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'G-budget'!$D$34:$D$36</c:f>
              <c:numCache>
                <c:formatCode>#,##0.00</c:formatCode>
                <c:ptCount val="3"/>
                <c:pt idx="0" formatCode="General">
                  <c:v>0</c:v>
                </c:pt>
                <c:pt idx="1">
                  <c:v>331995.7</c:v>
                </c:pt>
                <c:pt idx="2">
                  <c:v>-331995.7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053-4838-8AE0-25131776F2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5267384"/>
        <c:axId val="425274928"/>
      </c:barChart>
      <c:catAx>
        <c:axId val="425267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5274928"/>
        <c:crosses val="autoZero"/>
        <c:auto val="1"/>
        <c:lblAlgn val="ctr"/>
        <c:lblOffset val="100"/>
        <c:noMultiLvlLbl val="0"/>
      </c:catAx>
      <c:valAx>
        <c:axId val="425274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5267384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financieel evenwicht </a:t>
            </a:r>
            <a:r>
              <a:rPr lang="nl-BE" sz="3000" b="0" i="0" u="none" strike="noStrike" baseline="0">
                <a:effectLst/>
              </a:rPr>
              <a:t>vs. budget</a:t>
            </a:r>
            <a:endParaRPr lang="nl-BE" sz="30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'G-budget'!$B$48</c:f>
              <c:strCache>
                <c:ptCount val="1"/>
                <c:pt idx="0">
                  <c:v>Beginbudget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'G-budget'!$A$49:$A$51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'G-budget'!$B$49:$B$51</c:f>
              <c:numCache>
                <c:formatCode>#,##0.00</c:formatCode>
                <c:ptCount val="3"/>
                <c:pt idx="0">
                  <c:v>-541390.43000000005</c:v>
                </c:pt>
                <c:pt idx="1">
                  <c:v>1916331.58</c:v>
                </c:pt>
                <c:pt idx="2">
                  <c:v>892990.57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8F-42D2-821D-1B63B3329392}"/>
            </c:ext>
          </c:extLst>
        </c:ser>
        <c:ser>
          <c:idx val="1"/>
          <c:order val="1"/>
          <c:tx>
            <c:strRef>
              <c:f>'G-budget'!$C$48</c:f>
              <c:strCache>
                <c:ptCount val="1"/>
                <c:pt idx="0">
                  <c:v>Eindbudget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'G-budget'!$A$49:$A$51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'G-budget'!$C$49:$C$51</c:f>
              <c:numCache>
                <c:formatCode>#,##0.00</c:formatCode>
                <c:ptCount val="3"/>
                <c:pt idx="0">
                  <c:v>-2688810.75</c:v>
                </c:pt>
                <c:pt idx="1">
                  <c:v>2351498.44</c:v>
                </c:pt>
                <c:pt idx="2">
                  <c:v>944401.57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F8F-42D2-821D-1B63B3329392}"/>
            </c:ext>
          </c:extLst>
        </c:ser>
        <c:ser>
          <c:idx val="2"/>
          <c:order val="2"/>
          <c:tx>
            <c:strRef>
              <c:f>'G-budget'!$D$48</c:f>
              <c:strCache>
                <c:ptCount val="1"/>
                <c:pt idx="0">
                  <c:v>Jaarrekening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'G-budget'!$A$49:$A$51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'G-budget'!$D$49:$D$51</c:f>
              <c:numCache>
                <c:formatCode>#,##0.00</c:formatCode>
                <c:ptCount val="3"/>
                <c:pt idx="0">
                  <c:v>1428725.78</c:v>
                </c:pt>
                <c:pt idx="1">
                  <c:v>6469034.9699999997</c:v>
                </c:pt>
                <c:pt idx="2">
                  <c:v>1460081.26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F8F-42D2-821D-1B63B33293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570712"/>
        <c:axId val="423573664"/>
      </c:barChart>
      <c:catAx>
        <c:axId val="423570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3664"/>
        <c:crosses val="autoZero"/>
        <c:auto val="1"/>
        <c:lblAlgn val="ctr"/>
        <c:lblOffset val="100"/>
        <c:noMultiLvlLbl val="0"/>
      </c:catAx>
      <c:valAx>
        <c:axId val="423573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0712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exploitatierekening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'G-evolutie'!$B$1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'G-evolutie'!$A$2:$A$4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'G-evolutie'!$B$2:$B$4</c:f>
              <c:numCache>
                <c:formatCode>#,##0.00</c:formatCode>
                <c:ptCount val="3"/>
                <c:pt idx="0">
                  <c:v>6583231.7400000002</c:v>
                </c:pt>
                <c:pt idx="1">
                  <c:v>5162036.53</c:v>
                </c:pt>
                <c:pt idx="2">
                  <c:v>1421195.21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53-4AD6-AC61-CC6787FF33B6}"/>
            </c:ext>
          </c:extLst>
        </c:ser>
        <c:ser>
          <c:idx val="1"/>
          <c:order val="1"/>
          <c:tx>
            <c:strRef>
              <c:f>'G-evolutie'!$C$1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'G-evolutie'!$A$2:$A$4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'G-evolutie'!$C$2:$C$4</c:f>
              <c:numCache>
                <c:formatCode>#,##0.00</c:formatCode>
                <c:ptCount val="3"/>
                <c:pt idx="0">
                  <c:v>6548755.3899999997</c:v>
                </c:pt>
                <c:pt idx="1">
                  <c:v>4838145.29</c:v>
                </c:pt>
                <c:pt idx="2">
                  <c:v>1710610.1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53-4AD6-AC61-CC6787FF33B6}"/>
            </c:ext>
          </c:extLst>
        </c:ser>
        <c:ser>
          <c:idx val="2"/>
          <c:order val="2"/>
          <c:tx>
            <c:strRef>
              <c:f>'G-evolutie'!$D$1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'G-evolutie'!$A$2:$A$4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'G-evolutie'!$D$2:$D$4</c:f>
              <c:numCache>
                <c:formatCode>#,##0.00</c:formatCode>
                <c:ptCount val="3"/>
                <c:pt idx="0">
                  <c:v>6867720.8600000003</c:v>
                </c:pt>
                <c:pt idx="1">
                  <c:v>5075643.9000000004</c:v>
                </c:pt>
                <c:pt idx="2">
                  <c:v>1792076.96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53-4AD6-AC61-CC6787FF33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9558936"/>
        <c:axId val="579561560"/>
      </c:barChart>
      <c:catAx>
        <c:axId val="579558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79561560"/>
        <c:crosses val="autoZero"/>
        <c:auto val="1"/>
        <c:lblAlgn val="ctr"/>
        <c:lblOffset val="100"/>
        <c:noMultiLvlLbl val="0"/>
      </c:catAx>
      <c:valAx>
        <c:axId val="579561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79558936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exploitatie</a:t>
            </a:r>
            <a:r>
              <a:rPr lang="nl-BE" sz="3000" baseline="0"/>
              <a:t>o</a:t>
            </a:r>
            <a:r>
              <a:rPr lang="nl-BE" sz="3000"/>
              <a:t>ntvangsten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>
        <c:manualLayout>
          <c:layoutTarget val="inner"/>
          <c:xMode val="edge"/>
          <c:yMode val="edge"/>
          <c:x val="0.12049828115226079"/>
          <c:y val="2.4301628106255368E-2"/>
          <c:w val="0.858352958131812"/>
          <c:h val="0.71494983435553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'G-evolutie'!$B$11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'G-evolutie'!$A$12:$A$15</c:f>
              <c:strCache>
                <c:ptCount val="4"/>
                <c:pt idx="0">
                  <c:v>Werkingsontvangsten</c:v>
                </c:pt>
                <c:pt idx="1">
                  <c:v>Fiscale ontvangsten</c:v>
                </c:pt>
                <c:pt idx="2">
                  <c:v>Ontvangen werkingssubsidies</c:v>
                </c:pt>
                <c:pt idx="3">
                  <c:v>Financiële ontvangsten</c:v>
                </c:pt>
              </c:strCache>
            </c:strRef>
          </c:cat>
          <c:val>
            <c:numRef>
              <c:f>'G-evolutie'!$B$12:$B$15</c:f>
              <c:numCache>
                <c:formatCode>#,##0.00</c:formatCode>
                <c:ptCount val="4"/>
                <c:pt idx="0">
                  <c:v>296482.08</c:v>
                </c:pt>
                <c:pt idx="1">
                  <c:v>3618263.12</c:v>
                </c:pt>
                <c:pt idx="2">
                  <c:v>2417142.12</c:v>
                </c:pt>
                <c:pt idx="3">
                  <c:v>230234.98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25-46C3-9F0B-A1367B75DD59}"/>
            </c:ext>
          </c:extLst>
        </c:ser>
        <c:ser>
          <c:idx val="1"/>
          <c:order val="1"/>
          <c:tx>
            <c:strRef>
              <c:f>'G-evolutie'!$C$11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'G-evolutie'!$A$12:$A$15</c:f>
              <c:strCache>
                <c:ptCount val="4"/>
                <c:pt idx="0">
                  <c:v>Werkingsontvangsten</c:v>
                </c:pt>
                <c:pt idx="1">
                  <c:v>Fiscale ontvangsten</c:v>
                </c:pt>
                <c:pt idx="2">
                  <c:v>Ontvangen werkingssubsidies</c:v>
                </c:pt>
                <c:pt idx="3">
                  <c:v>Financiële ontvangsten</c:v>
                </c:pt>
              </c:strCache>
            </c:strRef>
          </c:cat>
          <c:val>
            <c:numRef>
              <c:f>'G-evolutie'!$C$12:$C$15</c:f>
              <c:numCache>
                <c:formatCode>#,##0.00</c:formatCode>
                <c:ptCount val="4"/>
                <c:pt idx="0">
                  <c:v>296052.05</c:v>
                </c:pt>
                <c:pt idx="1">
                  <c:v>3526224.12</c:v>
                </c:pt>
                <c:pt idx="2">
                  <c:v>2489627.61</c:v>
                </c:pt>
                <c:pt idx="3">
                  <c:v>199488.46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B25-46C3-9F0B-A1367B75DD59}"/>
            </c:ext>
          </c:extLst>
        </c:ser>
        <c:ser>
          <c:idx val="2"/>
          <c:order val="2"/>
          <c:tx>
            <c:strRef>
              <c:f>'G-evolutie'!$D$11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'G-evolutie'!$A$12:$A$15</c:f>
              <c:strCache>
                <c:ptCount val="4"/>
                <c:pt idx="0">
                  <c:v>Werkingsontvangsten</c:v>
                </c:pt>
                <c:pt idx="1">
                  <c:v>Fiscale ontvangsten</c:v>
                </c:pt>
                <c:pt idx="2">
                  <c:v>Ontvangen werkingssubsidies</c:v>
                </c:pt>
                <c:pt idx="3">
                  <c:v>Financiële ontvangsten</c:v>
                </c:pt>
              </c:strCache>
            </c:strRef>
          </c:cat>
          <c:val>
            <c:numRef>
              <c:f>'G-evolutie'!$D$12:$D$15</c:f>
              <c:numCache>
                <c:formatCode>#,##0.00</c:formatCode>
                <c:ptCount val="4"/>
                <c:pt idx="0">
                  <c:v>303378.77</c:v>
                </c:pt>
                <c:pt idx="1">
                  <c:v>3840875.21</c:v>
                </c:pt>
                <c:pt idx="2">
                  <c:v>2510390.94</c:v>
                </c:pt>
                <c:pt idx="3">
                  <c:v>185255.67999999999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B25-46C3-9F0B-A1367B75DD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575800"/>
        <c:axId val="423576456"/>
      </c:barChart>
      <c:catAx>
        <c:axId val="423575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6456"/>
        <c:crosses val="autoZero"/>
        <c:auto val="1"/>
        <c:lblAlgn val="ctr"/>
        <c:lblOffset val="100"/>
        <c:noMultiLvlLbl val="0"/>
      </c:catAx>
      <c:valAx>
        <c:axId val="423576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5800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exploitatieuitgaven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'G-evolutie'!$B$39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'G-evolutie'!$A$40:$A$43</c:f>
              <c:strCache>
                <c:ptCount val="4"/>
                <c:pt idx="0">
                  <c:v>Goederen en diensten</c:v>
                </c:pt>
                <c:pt idx="1">
                  <c:v>Personeel</c:v>
                </c:pt>
                <c:pt idx="2">
                  <c:v>Toegestane werkingssubsidies</c:v>
                </c:pt>
                <c:pt idx="3">
                  <c:v>Financiële uitgaven</c:v>
                </c:pt>
              </c:strCache>
            </c:strRef>
          </c:cat>
          <c:val>
            <c:numRef>
              <c:f>'G-evolutie'!$B$40:$B$43</c:f>
              <c:numCache>
                <c:formatCode>#,##0.00</c:formatCode>
                <c:ptCount val="4"/>
                <c:pt idx="0">
                  <c:v>1599464.56</c:v>
                </c:pt>
                <c:pt idx="1">
                  <c:v>2066834.71</c:v>
                </c:pt>
                <c:pt idx="2">
                  <c:v>1401704.97</c:v>
                </c:pt>
                <c:pt idx="3">
                  <c:v>86861.67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03-470B-9253-38BE06EF86AC}"/>
            </c:ext>
          </c:extLst>
        </c:ser>
        <c:ser>
          <c:idx val="1"/>
          <c:order val="1"/>
          <c:tx>
            <c:strRef>
              <c:f>'G-evolutie'!$C$39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'G-evolutie'!$A$40:$A$43</c:f>
              <c:strCache>
                <c:ptCount val="4"/>
                <c:pt idx="0">
                  <c:v>Goederen en diensten</c:v>
                </c:pt>
                <c:pt idx="1">
                  <c:v>Personeel</c:v>
                </c:pt>
                <c:pt idx="2">
                  <c:v>Toegestane werkingssubsidies</c:v>
                </c:pt>
                <c:pt idx="3">
                  <c:v>Financiële uitgaven</c:v>
                </c:pt>
              </c:strCache>
            </c:strRef>
          </c:cat>
          <c:val>
            <c:numRef>
              <c:f>'G-evolutie'!$C$40:$C$43</c:f>
              <c:numCache>
                <c:formatCode>#,##0.00</c:formatCode>
                <c:ptCount val="4"/>
                <c:pt idx="0">
                  <c:v>1592945.59</c:v>
                </c:pt>
                <c:pt idx="1">
                  <c:v>2210072.92</c:v>
                </c:pt>
                <c:pt idx="2">
                  <c:v>950227.02</c:v>
                </c:pt>
                <c:pt idx="3">
                  <c:v>76278.03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403-470B-9253-38BE06EF86AC}"/>
            </c:ext>
          </c:extLst>
        </c:ser>
        <c:ser>
          <c:idx val="2"/>
          <c:order val="2"/>
          <c:tx>
            <c:strRef>
              <c:f>'G-evolutie'!$D$39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'G-evolutie'!$A$40:$A$43</c:f>
              <c:strCache>
                <c:ptCount val="4"/>
                <c:pt idx="0">
                  <c:v>Goederen en diensten</c:v>
                </c:pt>
                <c:pt idx="1">
                  <c:v>Personeel</c:v>
                </c:pt>
                <c:pt idx="2">
                  <c:v>Toegestane werkingssubsidies</c:v>
                </c:pt>
                <c:pt idx="3">
                  <c:v>Financiële uitgaven</c:v>
                </c:pt>
              </c:strCache>
            </c:strRef>
          </c:cat>
          <c:val>
            <c:numRef>
              <c:f>'G-evolutie'!$D$40:$D$43</c:f>
              <c:numCache>
                <c:formatCode>#,##0.00</c:formatCode>
                <c:ptCount val="4"/>
                <c:pt idx="0">
                  <c:v>1684963.26</c:v>
                </c:pt>
                <c:pt idx="1">
                  <c:v>2350346.4900000002</c:v>
                </c:pt>
                <c:pt idx="2">
                  <c:v>968017.17</c:v>
                </c:pt>
                <c:pt idx="3">
                  <c:v>64684.32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403-470B-9253-38BE06EF86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0760496"/>
        <c:axId val="430761152"/>
      </c:barChart>
      <c:catAx>
        <c:axId val="430760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30761152"/>
        <c:crosses val="autoZero"/>
        <c:auto val="1"/>
        <c:lblAlgn val="ctr"/>
        <c:lblOffset val="100"/>
        <c:noMultiLvlLbl val="0"/>
      </c:catAx>
      <c:valAx>
        <c:axId val="430761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30760496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investeringsrekening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'G-evolutie'!$B$55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'G-evolutie'!$A$56:$A$58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'G-evolutie'!$B$56:$B$58</c:f>
              <c:numCache>
                <c:formatCode>#,##0.00</c:formatCode>
                <c:ptCount val="3"/>
                <c:pt idx="0">
                  <c:v>606223.81000000006</c:v>
                </c:pt>
                <c:pt idx="1">
                  <c:v>1452790.47</c:v>
                </c:pt>
                <c:pt idx="2">
                  <c:v>-846566.66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B7-4EB5-A15C-B7972439E53F}"/>
            </c:ext>
          </c:extLst>
        </c:ser>
        <c:ser>
          <c:idx val="1"/>
          <c:order val="1"/>
          <c:tx>
            <c:strRef>
              <c:f>'G-evolutie'!$C$55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'G-evolutie'!$A$56:$A$58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'G-evolutie'!$C$56:$C$58</c:f>
              <c:numCache>
                <c:formatCode>#,##0.00</c:formatCode>
                <c:ptCount val="3"/>
                <c:pt idx="0">
                  <c:v>488987.01</c:v>
                </c:pt>
                <c:pt idx="1">
                  <c:v>1340421.3</c:v>
                </c:pt>
                <c:pt idx="2">
                  <c:v>-851434.29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7-4EB5-A15C-B7972439E53F}"/>
            </c:ext>
          </c:extLst>
        </c:ser>
        <c:ser>
          <c:idx val="2"/>
          <c:order val="2"/>
          <c:tx>
            <c:strRef>
              <c:f>'G-evolutie'!$D$55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'G-evolutie'!$A$56:$A$58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'G-evolutie'!$D$56:$D$58</c:f>
              <c:numCache>
                <c:formatCode>#,##0.00</c:formatCode>
                <c:ptCount val="3"/>
                <c:pt idx="0">
                  <c:v>2097252.23</c:v>
                </c:pt>
                <c:pt idx="1">
                  <c:v>2128607.71</c:v>
                </c:pt>
                <c:pt idx="2">
                  <c:v>-31355.48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7-4EB5-A15C-B7972439E5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8650280"/>
        <c:axId val="358652248"/>
      </c:barChart>
      <c:catAx>
        <c:axId val="358650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58652248"/>
        <c:crosses val="autoZero"/>
        <c:auto val="1"/>
        <c:lblAlgn val="ctr"/>
        <c:lblOffset val="100"/>
        <c:noMultiLvlLbl val="0"/>
      </c:catAx>
      <c:valAx>
        <c:axId val="358652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58650280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financieringsrekening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'G-evolutie'!$B$69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'G-evolutie'!$A$70:$A$72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'G-evolutie'!$B$70:$B$72</c:f>
              <c:numCache>
                <c:formatCode>#,##0.00</c:formatCode>
                <c:ptCount val="3"/>
                <c:pt idx="0" formatCode="General">
                  <c:v>0</c:v>
                </c:pt>
                <c:pt idx="1">
                  <c:v>381673.56</c:v>
                </c:pt>
                <c:pt idx="2">
                  <c:v>-381673.56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5C-472B-B8DA-62F73355A6D2}"/>
            </c:ext>
          </c:extLst>
        </c:ser>
        <c:ser>
          <c:idx val="1"/>
          <c:order val="1"/>
          <c:tx>
            <c:strRef>
              <c:f>'G-evolutie'!$C$69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'G-evolutie'!$A$70:$A$72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'G-evolutie'!$C$70:$C$72</c:f>
              <c:numCache>
                <c:formatCode>#,##0.00</c:formatCode>
                <c:ptCount val="3"/>
                <c:pt idx="0" formatCode="General">
                  <c:v>0</c:v>
                </c:pt>
                <c:pt idx="1">
                  <c:v>355412.75</c:v>
                </c:pt>
                <c:pt idx="2">
                  <c:v>-355412.75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45C-472B-B8DA-62F73355A6D2}"/>
            </c:ext>
          </c:extLst>
        </c:ser>
        <c:ser>
          <c:idx val="2"/>
          <c:order val="2"/>
          <c:tx>
            <c:strRef>
              <c:f>'G-evolutie'!$D$69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'G-evolutie'!$A$70:$A$72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'G-evolutie'!$D$70:$D$72</c:f>
              <c:numCache>
                <c:formatCode>#,##0.00</c:formatCode>
                <c:ptCount val="3"/>
                <c:pt idx="0" formatCode="General">
                  <c:v>0</c:v>
                </c:pt>
                <c:pt idx="1">
                  <c:v>331995.7</c:v>
                </c:pt>
                <c:pt idx="2">
                  <c:v>-331995.7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45C-472B-B8DA-62F73355A6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5267384"/>
        <c:axId val="425274928"/>
      </c:barChart>
      <c:catAx>
        <c:axId val="425267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5274928"/>
        <c:crosses val="autoZero"/>
        <c:auto val="1"/>
        <c:lblAlgn val="ctr"/>
        <c:lblOffset val="100"/>
        <c:noMultiLvlLbl val="0"/>
      </c:catAx>
      <c:valAx>
        <c:axId val="425274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5267384"/>
        <c:crosses val="autoZero"/>
        <c:crossBetween val="between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financieel evenwicht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'G-evolutie'!$B$84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'G-evolutie'!$A$85:$A$87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'G-evolutie'!$B$85:$B$87</c:f>
              <c:numCache>
                <c:formatCode>#,##0.00</c:formatCode>
                <c:ptCount val="3"/>
                <c:pt idx="0">
                  <c:v>192954.99</c:v>
                </c:pt>
                <c:pt idx="1">
                  <c:v>4536546.13</c:v>
                </c:pt>
                <c:pt idx="2">
                  <c:v>1075569.05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2E-4FB2-806D-5C1D602FB1B9}"/>
            </c:ext>
          </c:extLst>
        </c:ser>
        <c:ser>
          <c:idx val="1"/>
          <c:order val="1"/>
          <c:tx>
            <c:strRef>
              <c:f>'G-evolutie'!$C$84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'G-evolutie'!$A$85:$A$87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'G-evolutie'!$C$85:$C$87</c:f>
              <c:numCache>
                <c:formatCode>#,##0.00</c:formatCode>
                <c:ptCount val="3"/>
                <c:pt idx="0">
                  <c:v>503763.06</c:v>
                </c:pt>
                <c:pt idx="1">
                  <c:v>5040309.1900000004</c:v>
                </c:pt>
                <c:pt idx="2">
                  <c:v>1355197.35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2E-4FB2-806D-5C1D602FB1B9}"/>
            </c:ext>
          </c:extLst>
        </c:ser>
        <c:ser>
          <c:idx val="2"/>
          <c:order val="2"/>
          <c:tx>
            <c:strRef>
              <c:f>'G-evolutie'!$D$84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'G-evolutie'!$A$85:$A$87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'G-evolutie'!$D$85:$D$87</c:f>
              <c:numCache>
                <c:formatCode>#,##0.00</c:formatCode>
                <c:ptCount val="3"/>
                <c:pt idx="0">
                  <c:v>1428725.78</c:v>
                </c:pt>
                <c:pt idx="1">
                  <c:v>6469034.9699999997</c:v>
                </c:pt>
                <c:pt idx="2">
                  <c:v>1460081.26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2E-4FB2-806D-5C1D602FB1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570712"/>
        <c:axId val="423573664"/>
      </c:barChart>
      <c:catAx>
        <c:axId val="423570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3664"/>
        <c:crosses val="autoZero"/>
        <c:auto val="1"/>
        <c:lblAlgn val="ctr"/>
        <c:lblOffset val="100"/>
        <c:noMultiLvlLbl val="0"/>
      </c:catAx>
      <c:valAx>
        <c:axId val="423573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0712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exploitatierekening </a:t>
            </a:r>
            <a:r>
              <a:rPr lang="nl-BE" sz="3000" b="0" i="0" u="none" strike="noStrike" baseline="0">
                <a:effectLst/>
              </a:rPr>
              <a:t>vs. budget</a:t>
            </a:r>
            <a:endParaRPr lang="nl-BE" sz="30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'O-budget'!$B$1</c:f>
              <c:strCache>
                <c:ptCount val="1"/>
                <c:pt idx="0">
                  <c:v>Beginbudget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'O-budget'!$A$2:$A$4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'O-budget'!$B$2:$B$4</c:f>
              <c:numCache>
                <c:formatCode>#,##0.00</c:formatCode>
                <c:ptCount val="3"/>
                <c:pt idx="0">
                  <c:v>5106144</c:v>
                </c:pt>
                <c:pt idx="1">
                  <c:v>4978087</c:v>
                </c:pt>
                <c:pt idx="2">
                  <c:v>128057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11-46B2-B90E-0A84B082C575}"/>
            </c:ext>
          </c:extLst>
        </c:ser>
        <c:ser>
          <c:idx val="1"/>
          <c:order val="1"/>
          <c:tx>
            <c:strRef>
              <c:f>'O-budget'!$C$1</c:f>
              <c:strCache>
                <c:ptCount val="1"/>
                <c:pt idx="0">
                  <c:v>Eindbudget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'O-budget'!$A$2:$A$4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'O-budget'!$C$2:$C$4</c:f>
              <c:numCache>
                <c:formatCode>#,##0.00</c:formatCode>
                <c:ptCount val="3"/>
                <c:pt idx="0">
                  <c:v>5293752</c:v>
                </c:pt>
                <c:pt idx="1">
                  <c:v>5060969.2300000004</c:v>
                </c:pt>
                <c:pt idx="2">
                  <c:v>232782.77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E11-46B2-B90E-0A84B082C575}"/>
            </c:ext>
          </c:extLst>
        </c:ser>
        <c:ser>
          <c:idx val="2"/>
          <c:order val="2"/>
          <c:tx>
            <c:strRef>
              <c:f>'O-budget'!$D$1</c:f>
              <c:strCache>
                <c:ptCount val="1"/>
                <c:pt idx="0">
                  <c:v>Jaarrekening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'O-budget'!$A$2:$A$4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'O-budget'!$D$2:$D$4</c:f>
              <c:numCache>
                <c:formatCode>#,##0.00</c:formatCode>
                <c:ptCount val="3"/>
                <c:pt idx="0">
                  <c:v>5326691.49</c:v>
                </c:pt>
                <c:pt idx="1">
                  <c:v>4738258.82</c:v>
                </c:pt>
                <c:pt idx="2">
                  <c:v>588432.67000000004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E11-46B2-B90E-0A84B082C5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9558936"/>
        <c:axId val="579561560"/>
      </c:barChart>
      <c:catAx>
        <c:axId val="579558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79561560"/>
        <c:crosses val="autoZero"/>
        <c:auto val="1"/>
        <c:lblAlgn val="ctr"/>
        <c:lblOffset val="100"/>
        <c:noMultiLvlLbl val="0"/>
      </c:catAx>
      <c:valAx>
        <c:axId val="579561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79558936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investeringsrekening </a:t>
            </a:r>
            <a:r>
              <a:rPr lang="nl-BE" sz="3000" b="0" i="0" u="none" strike="noStrike" baseline="0">
                <a:effectLst/>
              </a:rPr>
              <a:t>vs. budget</a:t>
            </a:r>
            <a:endParaRPr lang="nl-BE" sz="30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>
        <c:manualLayout>
          <c:layoutTarget val="inner"/>
          <c:xMode val="edge"/>
          <c:yMode val="edge"/>
          <c:x val="0.14506626759137559"/>
          <c:y val="0.17788968824940049"/>
          <c:w val="0.81567680553712552"/>
          <c:h val="0.6596397212938310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'O-budget'!$B$19</c:f>
              <c:strCache>
                <c:ptCount val="1"/>
                <c:pt idx="0">
                  <c:v>Beginbudget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'O-budget'!$A$20:$A$22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'O-budget'!$B$20:$B$22</c:f>
              <c:numCache>
                <c:formatCode>#,##0.00</c:formatCode>
                <c:ptCount val="3"/>
                <c:pt idx="0">
                  <c:v>353449.24</c:v>
                </c:pt>
                <c:pt idx="1">
                  <c:v>610000</c:v>
                </c:pt>
                <c:pt idx="2">
                  <c:v>-256550.76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ED-4977-8626-118CAA3D6384}"/>
            </c:ext>
          </c:extLst>
        </c:ser>
        <c:ser>
          <c:idx val="1"/>
          <c:order val="1"/>
          <c:tx>
            <c:strRef>
              <c:f>'O-budget'!$C$19</c:f>
              <c:strCache>
                <c:ptCount val="1"/>
                <c:pt idx="0">
                  <c:v>Eindbudget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'O-budget'!$A$20:$A$22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'O-budget'!$C$20:$C$22</c:f>
              <c:numCache>
                <c:formatCode>#,##0.00</c:formatCode>
                <c:ptCount val="3"/>
                <c:pt idx="0">
                  <c:v>688449.24</c:v>
                </c:pt>
                <c:pt idx="1">
                  <c:v>4679776.25</c:v>
                </c:pt>
                <c:pt idx="2">
                  <c:v>-3991327.01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DED-4977-8626-118CAA3D6384}"/>
            </c:ext>
          </c:extLst>
        </c:ser>
        <c:ser>
          <c:idx val="2"/>
          <c:order val="2"/>
          <c:tx>
            <c:strRef>
              <c:f>'O-budget'!$D$19</c:f>
              <c:strCache>
                <c:ptCount val="1"/>
                <c:pt idx="0">
                  <c:v>Jaarrekening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'O-budget'!$A$20:$A$22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'O-budget'!$D$20:$D$22</c:f>
              <c:numCache>
                <c:formatCode>#,##0.00</c:formatCode>
                <c:ptCount val="3"/>
                <c:pt idx="0">
                  <c:v>676320.99</c:v>
                </c:pt>
                <c:pt idx="1">
                  <c:v>4212487.47</c:v>
                </c:pt>
                <c:pt idx="2">
                  <c:v>-3536166.4799999995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DED-4977-8626-118CAA3D63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8650280"/>
        <c:axId val="358652248"/>
      </c:barChart>
      <c:catAx>
        <c:axId val="358650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58652248"/>
        <c:crosses val="autoZero"/>
        <c:auto val="1"/>
        <c:lblAlgn val="ctr"/>
        <c:lblOffset val="100"/>
        <c:noMultiLvlLbl val="0"/>
      </c:catAx>
      <c:valAx>
        <c:axId val="358652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58650280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financieringsrekening </a:t>
            </a:r>
            <a:r>
              <a:rPr lang="nl-BE" sz="3000" b="0" i="0" u="none" strike="noStrike" baseline="0">
                <a:effectLst/>
              </a:rPr>
              <a:t>vs. budget</a:t>
            </a:r>
            <a:endParaRPr lang="nl-BE" sz="30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'O-budget'!$B$33</c:f>
              <c:strCache>
                <c:ptCount val="1"/>
                <c:pt idx="0">
                  <c:v>Beginbudget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'O-budget'!$A$34:$A$36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'O-budget'!$B$34:$B$36</c:f>
              <c:numCache>
                <c:formatCode>#,##0.00</c:formatCode>
                <c:ptCount val="3"/>
                <c:pt idx="0" formatCode="General">
                  <c:v>0</c:v>
                </c:pt>
                <c:pt idx="1">
                  <c:v>374498.31</c:v>
                </c:pt>
                <c:pt idx="2">
                  <c:v>-374498.31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57-4F39-A464-01E1E973F38C}"/>
            </c:ext>
          </c:extLst>
        </c:ser>
        <c:ser>
          <c:idx val="1"/>
          <c:order val="1"/>
          <c:tx>
            <c:strRef>
              <c:f>'O-budget'!$C$33</c:f>
              <c:strCache>
                <c:ptCount val="1"/>
                <c:pt idx="0">
                  <c:v>Eindbudget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'O-budget'!$A$34:$A$36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'O-budget'!$C$34:$C$36</c:f>
              <c:numCache>
                <c:formatCode>#,##0.00</c:formatCode>
                <c:ptCount val="3"/>
                <c:pt idx="0" formatCode="General">
                  <c:v>0</c:v>
                </c:pt>
                <c:pt idx="1">
                  <c:v>374498.31</c:v>
                </c:pt>
                <c:pt idx="2">
                  <c:v>-374498.31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E57-4F39-A464-01E1E973F38C}"/>
            </c:ext>
          </c:extLst>
        </c:ser>
        <c:ser>
          <c:idx val="2"/>
          <c:order val="2"/>
          <c:tx>
            <c:strRef>
              <c:f>'O-budget'!$D$33</c:f>
              <c:strCache>
                <c:ptCount val="1"/>
                <c:pt idx="0">
                  <c:v>Jaarrekening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'O-budget'!$A$34:$A$36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'O-budget'!$D$34:$D$36</c:f>
              <c:numCache>
                <c:formatCode>#,##0.00</c:formatCode>
                <c:ptCount val="3"/>
                <c:pt idx="0">
                  <c:v>0</c:v>
                </c:pt>
                <c:pt idx="1">
                  <c:v>374498.31</c:v>
                </c:pt>
                <c:pt idx="2">
                  <c:v>-374498.31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E57-4F39-A464-01E1E973F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5267384"/>
        <c:axId val="425274928"/>
      </c:barChart>
      <c:catAx>
        <c:axId val="425267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5274928"/>
        <c:crosses val="autoZero"/>
        <c:auto val="1"/>
        <c:lblAlgn val="ctr"/>
        <c:lblOffset val="100"/>
        <c:noMultiLvlLbl val="0"/>
      </c:catAx>
      <c:valAx>
        <c:axId val="425274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5267384"/>
        <c:crosses val="autoZero"/>
        <c:crossBetween val="between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financieel evenwicht </a:t>
            </a:r>
            <a:r>
              <a:rPr lang="nl-BE" sz="3000" b="0" i="0" u="none" strike="noStrike" baseline="0">
                <a:effectLst/>
              </a:rPr>
              <a:t>vs. budget</a:t>
            </a:r>
            <a:endParaRPr lang="nl-BE" sz="30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'O-budget'!$B$48</c:f>
              <c:strCache>
                <c:ptCount val="1"/>
                <c:pt idx="0">
                  <c:v>Beginbudget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'O-budget'!$A$49:$A$51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'O-budget'!$B$49:$B$51</c:f>
              <c:numCache>
                <c:formatCode>#,##0.00</c:formatCode>
                <c:ptCount val="3"/>
                <c:pt idx="0">
                  <c:v>-502992.07</c:v>
                </c:pt>
                <c:pt idx="1">
                  <c:v>787103.32</c:v>
                </c:pt>
                <c:pt idx="2">
                  <c:v>107007.93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82-4271-B513-D011F2796757}"/>
            </c:ext>
          </c:extLst>
        </c:ser>
        <c:ser>
          <c:idx val="1"/>
          <c:order val="1"/>
          <c:tx>
            <c:strRef>
              <c:f>'O-budget'!$C$48</c:f>
              <c:strCache>
                <c:ptCount val="1"/>
                <c:pt idx="0">
                  <c:v>Eindbudget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'O-budget'!$A$49:$A$51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'O-budget'!$C$49:$C$51</c:f>
              <c:numCache>
                <c:formatCode>#,##0.00</c:formatCode>
                <c:ptCount val="3"/>
                <c:pt idx="0">
                  <c:v>-4133042.55</c:v>
                </c:pt>
                <c:pt idx="1">
                  <c:v>1317016.47</c:v>
                </c:pt>
                <c:pt idx="2">
                  <c:v>211733.7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782-4271-B513-D011F2796757}"/>
            </c:ext>
          </c:extLst>
        </c:ser>
        <c:ser>
          <c:idx val="2"/>
          <c:order val="2"/>
          <c:tx>
            <c:strRef>
              <c:f>'O-budget'!$D$48</c:f>
              <c:strCache>
                <c:ptCount val="1"/>
                <c:pt idx="0">
                  <c:v>Jaarrekening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'O-budget'!$A$49:$A$51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'O-budget'!$D$49:$D$51</c:f>
              <c:numCache>
                <c:formatCode>#,##0.00</c:formatCode>
                <c:ptCount val="3"/>
                <c:pt idx="0">
                  <c:v>-3322232.12</c:v>
                </c:pt>
                <c:pt idx="1">
                  <c:v>2127826.9</c:v>
                </c:pt>
                <c:pt idx="2">
                  <c:v>567383.6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782-4271-B513-D011F27967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570712"/>
        <c:axId val="423573664"/>
      </c:barChart>
      <c:catAx>
        <c:axId val="423570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3664"/>
        <c:crosses val="autoZero"/>
        <c:auto val="1"/>
        <c:lblAlgn val="ctr"/>
        <c:lblOffset val="100"/>
        <c:noMultiLvlLbl val="0"/>
      </c:catAx>
      <c:valAx>
        <c:axId val="423573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0712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exploitatierekening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'O-evolutie'!$B$1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'O-evolutie'!$A$2:$A$4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'O-evolutie'!$B$2:$B$4</c:f>
              <c:numCache>
                <c:formatCode>#,##0.00</c:formatCode>
                <c:ptCount val="3"/>
                <c:pt idx="0">
                  <c:v>5382140.9199999999</c:v>
                </c:pt>
                <c:pt idx="1">
                  <c:v>4728443.37</c:v>
                </c:pt>
                <c:pt idx="2">
                  <c:v>653697.55000000005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02-4A6B-9135-44045B4F7793}"/>
            </c:ext>
          </c:extLst>
        </c:ser>
        <c:ser>
          <c:idx val="1"/>
          <c:order val="1"/>
          <c:tx>
            <c:strRef>
              <c:f>'O-evolutie'!$C$1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'O-evolutie'!$A$2:$A$4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'O-evolutie'!$C$2:$C$4</c:f>
              <c:numCache>
                <c:formatCode>#,##0.00</c:formatCode>
                <c:ptCount val="3"/>
                <c:pt idx="0">
                  <c:v>5067084.33</c:v>
                </c:pt>
                <c:pt idx="1">
                  <c:v>4502490.63</c:v>
                </c:pt>
                <c:pt idx="2">
                  <c:v>564593.69999999995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02-4A6B-9135-44045B4F7793}"/>
            </c:ext>
          </c:extLst>
        </c:ser>
        <c:ser>
          <c:idx val="2"/>
          <c:order val="2"/>
          <c:tx>
            <c:strRef>
              <c:f>'O-evolutie'!$D$1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'O-evolutie'!$A$2:$A$4</c:f>
              <c:strCache>
                <c:ptCount val="3"/>
                <c:pt idx="0">
                  <c:v>Exploitatieontvangsten</c:v>
                </c:pt>
                <c:pt idx="1">
                  <c:v>Exploitatie-uitgaven</c:v>
                </c:pt>
                <c:pt idx="2">
                  <c:v>Exploitatiesaldo</c:v>
                </c:pt>
              </c:strCache>
            </c:strRef>
          </c:cat>
          <c:val>
            <c:numRef>
              <c:f>'O-evolutie'!$D$2:$D$4</c:f>
              <c:numCache>
                <c:formatCode>#,##0.00</c:formatCode>
                <c:ptCount val="3"/>
                <c:pt idx="0">
                  <c:v>5326691.49</c:v>
                </c:pt>
                <c:pt idx="1">
                  <c:v>4738258.82</c:v>
                </c:pt>
                <c:pt idx="2">
                  <c:v>588432.67000000004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C02-4A6B-9135-44045B4F77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9558936"/>
        <c:axId val="579561560"/>
      </c:barChart>
      <c:catAx>
        <c:axId val="579558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79561560"/>
        <c:crosses val="autoZero"/>
        <c:auto val="1"/>
        <c:lblAlgn val="ctr"/>
        <c:lblOffset val="100"/>
        <c:noMultiLvlLbl val="0"/>
      </c:catAx>
      <c:valAx>
        <c:axId val="579561560"/>
        <c:scaling>
          <c:orientation val="minMax"/>
          <c:min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579558936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exploitatie</a:t>
            </a:r>
            <a:r>
              <a:rPr lang="nl-BE" sz="3000" baseline="0"/>
              <a:t>o</a:t>
            </a:r>
            <a:r>
              <a:rPr lang="nl-BE" sz="3000"/>
              <a:t>ntvangsten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>
        <c:manualLayout>
          <c:layoutTarget val="inner"/>
          <c:xMode val="edge"/>
          <c:yMode val="edge"/>
          <c:x val="0.12049828115226079"/>
          <c:y val="2.4301628106255368E-2"/>
          <c:w val="0.858352958131812"/>
          <c:h val="0.71494983435553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'O-evolutie'!$B$11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'O-evolutie'!$A$12:$A$13</c:f>
              <c:strCache>
                <c:ptCount val="2"/>
                <c:pt idx="0">
                  <c:v>Werkingsontvangsten</c:v>
                </c:pt>
                <c:pt idx="1">
                  <c:v>Ontvangen werkingssubsidies</c:v>
                </c:pt>
              </c:strCache>
            </c:strRef>
          </c:cat>
          <c:val>
            <c:numRef>
              <c:f>'O-evolutie'!$B$12:$B$13</c:f>
              <c:numCache>
                <c:formatCode>#,##0.00</c:formatCode>
                <c:ptCount val="2"/>
                <c:pt idx="0">
                  <c:v>3276097.87</c:v>
                </c:pt>
                <c:pt idx="1">
                  <c:v>1741204.02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B5-429E-B4F2-E8EF8BF0FB11}"/>
            </c:ext>
          </c:extLst>
        </c:ser>
        <c:ser>
          <c:idx val="1"/>
          <c:order val="1"/>
          <c:tx>
            <c:strRef>
              <c:f>'O-evolutie'!$C$11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'O-evolutie'!$A$12:$A$13</c:f>
              <c:strCache>
                <c:ptCount val="2"/>
                <c:pt idx="0">
                  <c:v>Werkingsontvangsten</c:v>
                </c:pt>
                <c:pt idx="1">
                  <c:v>Ontvangen werkingssubsidies</c:v>
                </c:pt>
              </c:strCache>
            </c:strRef>
          </c:cat>
          <c:val>
            <c:numRef>
              <c:f>'O-evolutie'!$C$12:$C$13</c:f>
              <c:numCache>
                <c:formatCode>#,##0.00</c:formatCode>
                <c:ptCount val="2"/>
                <c:pt idx="0">
                  <c:v>3388853.44</c:v>
                </c:pt>
                <c:pt idx="1">
                  <c:v>1516243.74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0B5-429E-B4F2-E8EF8BF0FB11}"/>
            </c:ext>
          </c:extLst>
        </c:ser>
        <c:ser>
          <c:idx val="2"/>
          <c:order val="2"/>
          <c:tx>
            <c:strRef>
              <c:f>'O-evolutie'!$D$11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'O-evolutie'!$A$12:$A$13</c:f>
              <c:strCache>
                <c:ptCount val="2"/>
                <c:pt idx="0">
                  <c:v>Werkingsontvangsten</c:v>
                </c:pt>
                <c:pt idx="1">
                  <c:v>Ontvangen werkingssubsidies</c:v>
                </c:pt>
              </c:strCache>
            </c:strRef>
          </c:cat>
          <c:val>
            <c:numRef>
              <c:f>'O-evolutie'!$D$12:$D$13</c:f>
              <c:numCache>
                <c:formatCode>#,##0.00</c:formatCode>
                <c:ptCount val="2"/>
                <c:pt idx="0">
                  <c:v>3437210.42</c:v>
                </c:pt>
                <c:pt idx="1">
                  <c:v>1700815.82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0B5-429E-B4F2-E8EF8BF0FB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575800"/>
        <c:axId val="423576456"/>
      </c:barChart>
      <c:catAx>
        <c:axId val="423575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6456"/>
        <c:crosses val="autoZero"/>
        <c:auto val="1"/>
        <c:lblAlgn val="ctr"/>
        <c:lblOffset val="100"/>
        <c:noMultiLvlLbl val="0"/>
      </c:catAx>
      <c:valAx>
        <c:axId val="423576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5800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exploitatieuitgaven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'O-evolutie'!$B$37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'O-evolutie'!$A$38:$A$41</c:f>
              <c:strCache>
                <c:ptCount val="4"/>
                <c:pt idx="0">
                  <c:v>Goederen en diensten</c:v>
                </c:pt>
                <c:pt idx="1">
                  <c:v>Personeel</c:v>
                </c:pt>
                <c:pt idx="2">
                  <c:v>Specifieke kosten sociale dienst</c:v>
                </c:pt>
                <c:pt idx="3">
                  <c:v>Financiële uitgaven</c:v>
                </c:pt>
              </c:strCache>
            </c:strRef>
          </c:cat>
          <c:val>
            <c:numRef>
              <c:f>'O-evolutie'!$B$38:$B$41</c:f>
              <c:numCache>
                <c:formatCode>#,##0.00</c:formatCode>
                <c:ptCount val="4"/>
                <c:pt idx="0">
                  <c:v>1085832.17</c:v>
                </c:pt>
                <c:pt idx="1">
                  <c:v>3114656.7</c:v>
                </c:pt>
                <c:pt idx="2">
                  <c:v>276640.64000000001</c:v>
                </c:pt>
                <c:pt idx="3">
                  <c:v>177496.16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9D-4683-B8EC-B03A12F1E0E4}"/>
            </c:ext>
          </c:extLst>
        </c:ser>
        <c:ser>
          <c:idx val="1"/>
          <c:order val="1"/>
          <c:tx>
            <c:strRef>
              <c:f>'O-evolutie'!$C$37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'O-evolutie'!$A$38:$A$41</c:f>
              <c:strCache>
                <c:ptCount val="4"/>
                <c:pt idx="0">
                  <c:v>Goederen en diensten</c:v>
                </c:pt>
                <c:pt idx="1">
                  <c:v>Personeel</c:v>
                </c:pt>
                <c:pt idx="2">
                  <c:v>Specifieke kosten sociale dienst</c:v>
                </c:pt>
                <c:pt idx="3">
                  <c:v>Financiële uitgaven</c:v>
                </c:pt>
              </c:strCache>
            </c:strRef>
          </c:cat>
          <c:val>
            <c:numRef>
              <c:f>'O-evolutie'!$C$38:$C$41</c:f>
              <c:numCache>
                <c:formatCode>#,##0.00</c:formatCode>
                <c:ptCount val="4"/>
                <c:pt idx="0">
                  <c:v>990562.87</c:v>
                </c:pt>
                <c:pt idx="1">
                  <c:v>3053099.1</c:v>
                </c:pt>
                <c:pt idx="2">
                  <c:v>210499.99</c:v>
                </c:pt>
                <c:pt idx="3">
                  <c:v>167344.70000000001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19D-4683-B8EC-B03A12F1E0E4}"/>
            </c:ext>
          </c:extLst>
        </c:ser>
        <c:ser>
          <c:idx val="2"/>
          <c:order val="2"/>
          <c:tx>
            <c:strRef>
              <c:f>'O-evolutie'!$D$37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'O-evolutie'!$A$38:$A$41</c:f>
              <c:strCache>
                <c:ptCount val="4"/>
                <c:pt idx="0">
                  <c:v>Goederen en diensten</c:v>
                </c:pt>
                <c:pt idx="1">
                  <c:v>Personeel</c:v>
                </c:pt>
                <c:pt idx="2">
                  <c:v>Specifieke kosten sociale dienst</c:v>
                </c:pt>
                <c:pt idx="3">
                  <c:v>Financiële uitgaven</c:v>
                </c:pt>
              </c:strCache>
            </c:strRef>
          </c:cat>
          <c:val>
            <c:numRef>
              <c:f>'O-evolutie'!$D$38:$D$41</c:f>
              <c:numCache>
                <c:formatCode>#,##0.00</c:formatCode>
                <c:ptCount val="4"/>
                <c:pt idx="0">
                  <c:v>1082043.23</c:v>
                </c:pt>
                <c:pt idx="1">
                  <c:v>3186896.93</c:v>
                </c:pt>
                <c:pt idx="2">
                  <c:v>231198</c:v>
                </c:pt>
                <c:pt idx="3">
                  <c:v>156413.89000000001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19D-4683-B8EC-B03A12F1E0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0760496"/>
        <c:axId val="430761152"/>
      </c:barChart>
      <c:catAx>
        <c:axId val="430760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30761152"/>
        <c:crosses val="autoZero"/>
        <c:auto val="1"/>
        <c:lblAlgn val="ctr"/>
        <c:lblOffset val="100"/>
        <c:noMultiLvlLbl val="0"/>
      </c:catAx>
      <c:valAx>
        <c:axId val="430761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30760496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investeringsrekening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'O-evolutie'!$B$53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'O-evolutie'!$A$54:$A$56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'O-evolutie'!$B$54:$B$56</c:f>
              <c:numCache>
                <c:formatCode>#,##0.00</c:formatCode>
                <c:ptCount val="3"/>
                <c:pt idx="0">
                  <c:v>353449.24</c:v>
                </c:pt>
                <c:pt idx="1">
                  <c:v>311606.34000000003</c:v>
                </c:pt>
                <c:pt idx="2">
                  <c:v>41842.899999999965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30B-44F7-B301-CE99A0BE9499}"/>
            </c:ext>
          </c:extLst>
        </c:ser>
        <c:ser>
          <c:idx val="1"/>
          <c:order val="1"/>
          <c:tx>
            <c:strRef>
              <c:f>'O-evolutie'!$C$53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'O-evolutie'!$A$54:$A$56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'O-evolutie'!$C$54:$C$56</c:f>
              <c:numCache>
                <c:formatCode>#,##0.00</c:formatCode>
                <c:ptCount val="3"/>
                <c:pt idx="0">
                  <c:v>563399.74</c:v>
                </c:pt>
                <c:pt idx="1">
                  <c:v>1524735.99</c:v>
                </c:pt>
                <c:pt idx="2">
                  <c:v>-961336.25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30B-44F7-B301-CE99A0BE9499}"/>
            </c:ext>
          </c:extLst>
        </c:ser>
        <c:ser>
          <c:idx val="2"/>
          <c:order val="2"/>
          <c:tx>
            <c:strRef>
              <c:f>'O-evolutie'!$D$53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'O-evolutie'!$A$54:$A$56</c:f>
              <c:strCache>
                <c:ptCount val="3"/>
                <c:pt idx="0">
                  <c:v>Investeringsontvangsten</c:v>
                </c:pt>
                <c:pt idx="1">
                  <c:v>Investeringsuitgaven</c:v>
                </c:pt>
                <c:pt idx="2">
                  <c:v>Investeringssaldo</c:v>
                </c:pt>
              </c:strCache>
            </c:strRef>
          </c:cat>
          <c:val>
            <c:numRef>
              <c:f>'O-evolutie'!$D$54:$D$56</c:f>
              <c:numCache>
                <c:formatCode>#,##0.00</c:formatCode>
                <c:ptCount val="3"/>
                <c:pt idx="0">
                  <c:v>676320.99</c:v>
                </c:pt>
                <c:pt idx="1">
                  <c:v>4212487.47</c:v>
                </c:pt>
                <c:pt idx="2">
                  <c:v>-3536166.4799999995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30B-44F7-B301-CE99A0BE94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8650280"/>
        <c:axId val="358652248"/>
      </c:barChart>
      <c:catAx>
        <c:axId val="358650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58652248"/>
        <c:crosses val="autoZero"/>
        <c:auto val="1"/>
        <c:lblAlgn val="ctr"/>
        <c:lblOffset val="100"/>
        <c:noMultiLvlLbl val="0"/>
      </c:catAx>
      <c:valAx>
        <c:axId val="358652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358650280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financieringsrekening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'O-evolutie'!$B$67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'O-evolutie'!$A$68:$A$70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'O-evolutie'!$B$68:$B$70</c:f>
              <c:numCache>
                <c:formatCode>#,##0.00</c:formatCode>
                <c:ptCount val="3"/>
                <c:pt idx="0">
                  <c:v>0</c:v>
                </c:pt>
                <c:pt idx="1">
                  <c:v>387775.85</c:v>
                </c:pt>
                <c:pt idx="2">
                  <c:v>-387775.85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9B-4ED9-B4A7-3A54C3898500}"/>
            </c:ext>
          </c:extLst>
        </c:ser>
        <c:ser>
          <c:idx val="1"/>
          <c:order val="1"/>
          <c:tx>
            <c:strRef>
              <c:f>'O-evolutie'!$C$67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'O-evolutie'!$A$68:$A$70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'O-evolutie'!$C$68:$C$70</c:f>
              <c:numCache>
                <c:formatCode>#,##0.00</c:formatCode>
                <c:ptCount val="3"/>
                <c:pt idx="0">
                  <c:v>0</c:v>
                </c:pt>
                <c:pt idx="1">
                  <c:v>366496.01</c:v>
                </c:pt>
                <c:pt idx="2">
                  <c:v>-366496.01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9B-4ED9-B4A7-3A54C3898500}"/>
            </c:ext>
          </c:extLst>
        </c:ser>
        <c:ser>
          <c:idx val="2"/>
          <c:order val="2"/>
          <c:tx>
            <c:strRef>
              <c:f>'O-evolutie'!$D$67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'O-evolutie'!$A$68:$A$70</c:f>
              <c:strCache>
                <c:ptCount val="3"/>
                <c:pt idx="0">
                  <c:v>Financieringsontvangsten</c:v>
                </c:pt>
                <c:pt idx="1">
                  <c:v>Financieringsuitgaven</c:v>
                </c:pt>
                <c:pt idx="2">
                  <c:v>Financieringssaldo</c:v>
                </c:pt>
              </c:strCache>
            </c:strRef>
          </c:cat>
          <c:val>
            <c:numRef>
              <c:f>'O-evolutie'!$D$68:$D$70</c:f>
              <c:numCache>
                <c:formatCode>#,##0.00</c:formatCode>
                <c:ptCount val="3"/>
                <c:pt idx="0">
                  <c:v>0</c:v>
                </c:pt>
                <c:pt idx="1">
                  <c:v>374498.31</c:v>
                </c:pt>
                <c:pt idx="2">
                  <c:v>-374498.31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D9B-4ED9-B4A7-3A54C38985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5267384"/>
        <c:axId val="425274928"/>
      </c:barChart>
      <c:catAx>
        <c:axId val="425267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5274928"/>
        <c:crosses val="autoZero"/>
        <c:auto val="1"/>
        <c:lblAlgn val="ctr"/>
        <c:lblOffset val="100"/>
        <c:noMultiLvlLbl val="0"/>
      </c:catAx>
      <c:valAx>
        <c:axId val="425274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5267384"/>
        <c:crosses val="autoZero"/>
        <c:crossBetween val="between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nl-BE" sz="3000"/>
              <a:t>Evolutie financieel evenwicht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'O-evolutie'!$B$82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'O-evolutie'!$A$83:$A$85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'O-evolutie'!$B$83:$B$85</c:f>
              <c:numCache>
                <c:formatCode>#,##0.00</c:formatCode>
                <c:ptCount val="3"/>
                <c:pt idx="0">
                  <c:v>307764.59999999998</c:v>
                </c:pt>
                <c:pt idx="1">
                  <c:v>6213297.5800000001</c:v>
                </c:pt>
                <c:pt idx="2">
                  <c:v>619370.93999999994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70-49D4-8DEF-47EC2CB36368}"/>
            </c:ext>
          </c:extLst>
        </c:ser>
        <c:ser>
          <c:idx val="1"/>
          <c:order val="1"/>
          <c:tx>
            <c:strRef>
              <c:f>'O-evolutie'!$C$82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'O-evolutie'!$A$83:$A$85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'O-evolutie'!$C$83:$C$85</c:f>
              <c:numCache>
                <c:formatCode>#,##0.00</c:formatCode>
                <c:ptCount val="3"/>
                <c:pt idx="0">
                  <c:v>-763238.56</c:v>
                </c:pt>
                <c:pt idx="1">
                  <c:v>5450059.0199999996</c:v>
                </c:pt>
                <c:pt idx="2">
                  <c:v>551546.93000000005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E70-49D4-8DEF-47EC2CB36368}"/>
            </c:ext>
          </c:extLst>
        </c:ser>
        <c:ser>
          <c:idx val="2"/>
          <c:order val="2"/>
          <c:tx>
            <c:strRef>
              <c:f>'O-evolutie'!$D$82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'O-evolutie'!$A$83:$A$85</c:f>
              <c:strCache>
                <c:ptCount val="3"/>
                <c:pt idx="0">
                  <c:v>Budgettair resultaat van het boekjaar</c:v>
                </c:pt>
                <c:pt idx="1">
                  <c:v>Gecumuleerd budgettair resultaat</c:v>
                </c:pt>
                <c:pt idx="2">
                  <c:v>Autofinancieringsmarge</c:v>
                </c:pt>
              </c:strCache>
            </c:strRef>
          </c:cat>
          <c:val>
            <c:numRef>
              <c:f>'O-evolutie'!$D$83:$D$85</c:f>
              <c:numCache>
                <c:formatCode>#,##0.00</c:formatCode>
                <c:ptCount val="3"/>
                <c:pt idx="0">
                  <c:v>-3322232.12</c:v>
                </c:pt>
                <c:pt idx="1">
                  <c:v>2127826.9</c:v>
                </c:pt>
                <c:pt idx="2">
                  <c:v>567383.6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E70-49D4-8DEF-47EC2CB363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3570712"/>
        <c:axId val="423573664"/>
      </c:barChart>
      <c:catAx>
        <c:axId val="423570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3664"/>
        <c:crosses val="autoZero"/>
        <c:auto val="1"/>
        <c:lblAlgn val="ctr"/>
        <c:lblOffset val="100"/>
        <c:noMultiLvlLbl val="0"/>
      </c:catAx>
      <c:valAx>
        <c:axId val="423573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423570712"/>
        <c:crosses val="autoZero"/>
        <c:crossBetween val="between"/>
        <c:dispUnits>
          <c:builtInUnit val="million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nl-BE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B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5758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07629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61800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78994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81530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3769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772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7971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31131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3470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13169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Tekststijl van het model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A3358-F0C3-4698-A32E-21B48BA34B81}" type="datetimeFigureOut">
              <a:rPr lang="nl-BE" smtClean="0"/>
              <a:t>4/05/2020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2E02-BF87-4D48-A87A-C5683855CF47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29225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459832" y="1828216"/>
            <a:ext cx="9144000" cy="2387600"/>
          </a:xfrm>
        </p:spPr>
        <p:txBody>
          <a:bodyPr/>
          <a:lstStyle/>
          <a:p>
            <a:r>
              <a:rPr lang="nl-BE" dirty="0" smtClean="0"/>
              <a:t>Lokaal bestuur Alveringem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459832" y="4307891"/>
            <a:ext cx="9144000" cy="1655762"/>
          </a:xfrm>
        </p:spPr>
        <p:txBody>
          <a:bodyPr>
            <a:normAutofit/>
          </a:bodyPr>
          <a:lstStyle/>
          <a:p>
            <a:r>
              <a:rPr lang="nl-BE" sz="3800" dirty="0" smtClean="0"/>
              <a:t>Jaarrekening 2019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38" y="846460"/>
            <a:ext cx="4984445" cy="1777361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284" y="800585"/>
            <a:ext cx="4455056" cy="182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371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7832" y="2530810"/>
            <a:ext cx="10655968" cy="1439611"/>
          </a:xfrm>
        </p:spPr>
        <p:txBody>
          <a:bodyPr/>
          <a:lstStyle/>
          <a:p>
            <a:r>
              <a:rPr lang="nl-BE" dirty="0" smtClean="0"/>
              <a:t>Gemeente – rekening ten opzichte van budget</a:t>
            </a:r>
            <a:endParaRPr lang="nl-BE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49" y="291625"/>
            <a:ext cx="4984445" cy="177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3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iek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7972539"/>
              </p:ext>
            </p:extLst>
          </p:nvPr>
        </p:nvGraphicFramePr>
        <p:xfrm>
          <a:off x="838200" y="365125"/>
          <a:ext cx="10680032" cy="5682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7019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0348968"/>
              </p:ext>
            </p:extLst>
          </p:nvPr>
        </p:nvGraphicFramePr>
        <p:xfrm>
          <a:off x="657226" y="457200"/>
          <a:ext cx="10496550" cy="6000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87308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342302"/>
              </p:ext>
            </p:extLst>
          </p:nvPr>
        </p:nvGraphicFramePr>
        <p:xfrm>
          <a:off x="723899" y="571500"/>
          <a:ext cx="10582275" cy="5715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31471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73229"/>
              </p:ext>
            </p:extLst>
          </p:nvPr>
        </p:nvGraphicFramePr>
        <p:xfrm>
          <a:off x="590550" y="533399"/>
          <a:ext cx="10734675" cy="5781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88184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7832" y="2530810"/>
            <a:ext cx="10655968" cy="1439611"/>
          </a:xfrm>
        </p:spPr>
        <p:txBody>
          <a:bodyPr/>
          <a:lstStyle/>
          <a:p>
            <a:r>
              <a:rPr lang="nl-BE" dirty="0" smtClean="0"/>
              <a:t>Gemeente – rekening evolutie drie jaar</a:t>
            </a:r>
            <a:endParaRPr lang="nl-BE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49" y="291625"/>
            <a:ext cx="4984445" cy="1777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8018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6036011"/>
              </p:ext>
            </p:extLst>
          </p:nvPr>
        </p:nvGraphicFramePr>
        <p:xfrm>
          <a:off x="904875" y="447675"/>
          <a:ext cx="10582275" cy="5962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406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6291368"/>
              </p:ext>
            </p:extLst>
          </p:nvPr>
        </p:nvGraphicFramePr>
        <p:xfrm>
          <a:off x="685801" y="619125"/>
          <a:ext cx="10429874" cy="5772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4781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8671833"/>
              </p:ext>
            </p:extLst>
          </p:nvPr>
        </p:nvGraphicFramePr>
        <p:xfrm>
          <a:off x="790575" y="571500"/>
          <a:ext cx="10744200" cy="58864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5398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0246695"/>
              </p:ext>
            </p:extLst>
          </p:nvPr>
        </p:nvGraphicFramePr>
        <p:xfrm>
          <a:off x="790575" y="504824"/>
          <a:ext cx="10439400" cy="5838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729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1854741"/>
              </p:ext>
            </p:extLst>
          </p:nvPr>
        </p:nvGraphicFramePr>
        <p:xfrm>
          <a:off x="685800" y="495300"/>
          <a:ext cx="10544175" cy="5800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033771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1229973"/>
              </p:ext>
            </p:extLst>
          </p:nvPr>
        </p:nvGraphicFramePr>
        <p:xfrm>
          <a:off x="838199" y="685799"/>
          <a:ext cx="10525125" cy="5591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652841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7832" y="2530810"/>
            <a:ext cx="10655968" cy="1439611"/>
          </a:xfrm>
        </p:spPr>
        <p:txBody>
          <a:bodyPr/>
          <a:lstStyle/>
          <a:p>
            <a:r>
              <a:rPr lang="nl-BE" dirty="0" smtClean="0"/>
              <a:t>OCMW – rekening ten opzichte van budget</a:t>
            </a:r>
            <a:endParaRPr lang="nl-BE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32" y="333860"/>
            <a:ext cx="4455056" cy="182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80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6204621"/>
              </p:ext>
            </p:extLst>
          </p:nvPr>
        </p:nvGraphicFramePr>
        <p:xfrm>
          <a:off x="695325" y="609600"/>
          <a:ext cx="1068705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72208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7660421"/>
              </p:ext>
            </p:extLst>
          </p:nvPr>
        </p:nvGraphicFramePr>
        <p:xfrm>
          <a:off x="704850" y="628650"/>
          <a:ext cx="10553700" cy="5686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730756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0289026"/>
              </p:ext>
            </p:extLst>
          </p:nvPr>
        </p:nvGraphicFramePr>
        <p:xfrm>
          <a:off x="866775" y="723899"/>
          <a:ext cx="10467975" cy="5553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66365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8801198"/>
              </p:ext>
            </p:extLst>
          </p:nvPr>
        </p:nvGraphicFramePr>
        <p:xfrm>
          <a:off x="714374" y="552450"/>
          <a:ext cx="10715625" cy="565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891962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7832" y="2530810"/>
            <a:ext cx="10655968" cy="1439611"/>
          </a:xfrm>
        </p:spPr>
        <p:txBody>
          <a:bodyPr/>
          <a:lstStyle/>
          <a:p>
            <a:r>
              <a:rPr lang="nl-BE" dirty="0" smtClean="0"/>
              <a:t>OCMW – rekening evolutie drie jaar</a:t>
            </a:r>
            <a:endParaRPr lang="nl-BE" dirty="0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32" y="333860"/>
            <a:ext cx="4455056" cy="182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9178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8669320"/>
              </p:ext>
            </p:extLst>
          </p:nvPr>
        </p:nvGraphicFramePr>
        <p:xfrm>
          <a:off x="619125" y="581025"/>
          <a:ext cx="10763250" cy="5762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42267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0388233"/>
              </p:ext>
            </p:extLst>
          </p:nvPr>
        </p:nvGraphicFramePr>
        <p:xfrm>
          <a:off x="638175" y="600075"/>
          <a:ext cx="10944225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12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6754994"/>
              </p:ext>
            </p:extLst>
          </p:nvPr>
        </p:nvGraphicFramePr>
        <p:xfrm>
          <a:off x="790575" y="657225"/>
          <a:ext cx="10553700" cy="5810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746893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7204179"/>
              </p:ext>
            </p:extLst>
          </p:nvPr>
        </p:nvGraphicFramePr>
        <p:xfrm>
          <a:off x="857251" y="685800"/>
          <a:ext cx="10410824" cy="5705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782232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2251182"/>
              </p:ext>
            </p:extLst>
          </p:nvPr>
        </p:nvGraphicFramePr>
        <p:xfrm>
          <a:off x="1038225" y="685800"/>
          <a:ext cx="10086975" cy="5524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4750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ek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6653346"/>
              </p:ext>
            </p:extLst>
          </p:nvPr>
        </p:nvGraphicFramePr>
        <p:xfrm>
          <a:off x="885825" y="809625"/>
          <a:ext cx="10544175" cy="545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6268618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91</Words>
  <Application>Microsoft Office PowerPoint</Application>
  <PresentationFormat>Breedbeeld</PresentationFormat>
  <Paragraphs>26</Paragraphs>
  <Slides>25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Kantoorthema</vt:lpstr>
      <vt:lpstr>Lokaal bestuur Alveringem</vt:lpstr>
      <vt:lpstr>Gemeente – rekening ten opzichte van budget</vt:lpstr>
      <vt:lpstr>PowerPoint-presentatie</vt:lpstr>
      <vt:lpstr>PowerPoint-presentatie</vt:lpstr>
      <vt:lpstr>PowerPoint-presentatie</vt:lpstr>
      <vt:lpstr>PowerPoint-presentatie</vt:lpstr>
      <vt:lpstr>Gemeente – rekening evolutie drie jaar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OCMW – rekening ten opzichte van budget</vt:lpstr>
      <vt:lpstr>PowerPoint-presentatie</vt:lpstr>
      <vt:lpstr>PowerPoint-presentatie</vt:lpstr>
      <vt:lpstr>PowerPoint-presentatie</vt:lpstr>
      <vt:lpstr>PowerPoint-presentatie</vt:lpstr>
      <vt:lpstr>OCMW – rekening evolutie drie jaar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_x000d_
			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Lokaal bestuur Alveringem</dc:title>
  <dc:creator>Steve Lansens</dc:creator>
  <cp:lastModifiedBy>Steve Lansens</cp:lastModifiedBy>
  <cp:revision>32</cp:revision>
  <dcterms:created xsi:type="dcterms:W3CDTF">2020-05-04T11:54:06Z</dcterms:created>
  <dcterms:modified xsi:type="dcterms:W3CDTF">2020-05-04T12:30:03Z</dcterms:modified>
</cp:coreProperties>
</file>